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451" r:id="rId3"/>
    <p:sldId id="459" r:id="rId4"/>
    <p:sldId id="474" r:id="rId5"/>
    <p:sldId id="472" r:id="rId6"/>
    <p:sldId id="489" r:id="rId7"/>
    <p:sldId id="482" r:id="rId8"/>
    <p:sldId id="484" r:id="rId9"/>
    <p:sldId id="485" r:id="rId10"/>
    <p:sldId id="487" r:id="rId11"/>
    <p:sldId id="488" r:id="rId12"/>
    <p:sldId id="476" r:id="rId13"/>
    <p:sldId id="466" r:id="rId14"/>
    <p:sldId id="336" r:id="rId15"/>
  </p:sldIdLst>
  <p:sldSz cx="9144000" cy="6858000" type="screen4x3"/>
  <p:notesSz cx="67611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planetas" initials="dc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4" d="100"/>
          <a:sy n="64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12" y="-96"/>
      </p:cViewPr>
      <p:guideLst>
        <p:guide orient="horz" pos="3131"/>
        <p:guide pos="21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5" cy="49688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688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6FDE6E0B-BED0-472E-8F7F-FC24AB791610}" type="datetimeFigureOut">
              <a:rPr lang="ca-ES" smtClean="0"/>
              <a:pPr/>
              <a:t>05/05/2018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E8581B52-2C21-459A-8DC8-19265BC9145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154E8F60-3E86-422F-B9DF-7063C9D74B5D}" type="datetimeFigureOut">
              <a:rPr lang="es-ES" smtClean="0"/>
              <a:pPr/>
              <a:t>05/05/2018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5363D83E-1FE8-4116-B4A7-1C9141229B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CF8E-ED7C-4F62-A793-D3D19090E023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7" name="Picture 3" descr="logo_color_CATALA">
            <a:extLst>
              <a:ext uri="{FF2B5EF4-FFF2-40B4-BE49-F238E27FC236}">
                <a16:creationId xmlns="" xmlns:a16="http://schemas.microsoft.com/office/drawing/2014/main" id="{CCB5FD6D-A374-436C-BC31-AD64F7959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792088" cy="4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Users\a.broekman\Desktop\Fund. Biodiversidad_ISACC\LOGO's\Logo_ISAC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510989" cy="5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1931-D0F2-4646-89F5-51AA9F4D3D5F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605226"/>
            <a:ext cx="7858180" cy="1252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3982-734B-4465-85B6-437DF28DDC7F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43636" y="642146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s-ES" dirty="0"/>
          </a:p>
        </p:txBody>
      </p:sp>
      <p:pic>
        <p:nvPicPr>
          <p:cNvPr id="8" name="7 Imagen" descr="nueva imagen web.JPG"/>
          <p:cNvPicPr>
            <a:picLocks noChangeAspect="1"/>
          </p:cNvPicPr>
          <p:nvPr userDrawn="1"/>
        </p:nvPicPr>
        <p:blipFill>
          <a:blip r:embed="rId2" cstate="print"/>
          <a:srcRect b="52102"/>
          <a:stretch>
            <a:fillRect/>
          </a:stretch>
        </p:blipFill>
        <p:spPr>
          <a:xfrm>
            <a:off x="0" y="0"/>
            <a:ext cx="9144000" cy="214311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9" name="8 Grupo"/>
          <p:cNvGrpSpPr/>
          <p:nvPr userDrawn="1"/>
        </p:nvGrpSpPr>
        <p:grpSpPr>
          <a:xfrm>
            <a:off x="285720" y="5137367"/>
            <a:ext cx="8572464" cy="1149153"/>
            <a:chOff x="357158" y="4920564"/>
            <a:chExt cx="8572464" cy="1149153"/>
          </a:xfrm>
        </p:grpSpPr>
        <p:pic>
          <p:nvPicPr>
            <p:cNvPr id="10" name="9 Imagen" descr="nueva imagen web.JPG"/>
            <p:cNvPicPr>
              <a:picLocks noChangeAspect="1"/>
            </p:cNvPicPr>
            <p:nvPr userDrawn="1"/>
          </p:nvPicPr>
          <p:blipFill>
            <a:blip r:embed="rId2" cstate="print"/>
            <a:srcRect l="69001" t="51091" b="1010"/>
            <a:stretch>
              <a:fillRect/>
            </a:stretch>
          </p:blipFill>
          <p:spPr>
            <a:xfrm>
              <a:off x="7500958" y="4929198"/>
              <a:ext cx="1428664" cy="108019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1" name="10 Imagen" descr="nueva imagen web.JPG"/>
            <p:cNvPicPr>
              <a:picLocks noChangeAspect="1"/>
            </p:cNvPicPr>
            <p:nvPr userDrawn="1"/>
          </p:nvPicPr>
          <p:blipFill>
            <a:blip r:embed="rId2" cstate="print"/>
            <a:srcRect l="35245" t="51091" r="33754" b="1010"/>
            <a:stretch>
              <a:fillRect/>
            </a:stretch>
          </p:blipFill>
          <p:spPr>
            <a:xfrm>
              <a:off x="3929058" y="4920564"/>
              <a:ext cx="1428760" cy="108020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2" name="11 Imagen" descr="nueva imagen web.JPG"/>
            <p:cNvPicPr>
              <a:picLocks noChangeAspect="1"/>
            </p:cNvPicPr>
            <p:nvPr userDrawn="1"/>
          </p:nvPicPr>
          <p:blipFill>
            <a:blip r:embed="rId2" cstate="print"/>
            <a:srcRect l="3125" t="51091" r="65874" b="1010"/>
            <a:stretch>
              <a:fillRect/>
            </a:stretch>
          </p:blipFill>
          <p:spPr>
            <a:xfrm>
              <a:off x="357158" y="4929198"/>
              <a:ext cx="1428760" cy="108020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3" name="Picture 11" descr="Xavi 1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4929198"/>
              <a:ext cx="1643074" cy="1093892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4" name="Picture 12" descr="acciones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4929198"/>
              <a:ext cx="1714512" cy="1140519"/>
            </a:xfrm>
            <a:prstGeom prst="rect">
              <a:avLst/>
            </a:prstGeom>
            <a:noFill/>
            <a:effectLst>
              <a:softEdge rad="63500"/>
            </a:effectLst>
          </p:spPr>
        </p:pic>
      </p:grpSp>
      <p:pic>
        <p:nvPicPr>
          <p:cNvPr id="15" name="14 Imagen" descr="fons arc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286520"/>
            <a:ext cx="9144000" cy="142876"/>
          </a:xfrm>
          <a:prstGeom prst="rect">
            <a:avLst/>
          </a:prstGeom>
        </p:spPr>
      </p:pic>
      <p:pic>
        <p:nvPicPr>
          <p:cNvPr id="16" name="15 Imagen" descr="fons arc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2" y="4929198"/>
            <a:ext cx="9144000" cy="142876"/>
          </a:xfrm>
          <a:prstGeom prst="rect">
            <a:avLst/>
          </a:prstGeom>
        </p:spPr>
      </p:pic>
      <p:sp>
        <p:nvSpPr>
          <p:cNvPr id="17" name="16 Rectángulo"/>
          <p:cNvSpPr/>
          <p:nvPr userDrawn="1"/>
        </p:nvSpPr>
        <p:spPr>
          <a:xfrm>
            <a:off x="3995936" y="980728"/>
            <a:ext cx="15121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857496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C038-D892-4DBC-B49D-43AED529D686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nueva imagen web.JPG"/>
          <p:cNvPicPr>
            <a:picLocks noChangeAspect="1"/>
          </p:cNvPicPr>
          <p:nvPr userDrawn="1"/>
        </p:nvPicPr>
        <p:blipFill>
          <a:blip r:embed="rId2" cstate="print"/>
          <a:srcRect b="52102"/>
          <a:stretch>
            <a:fillRect/>
          </a:stretch>
        </p:blipFill>
        <p:spPr>
          <a:xfrm>
            <a:off x="0" y="0"/>
            <a:ext cx="9144000" cy="214311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3" name="12 Grupo"/>
          <p:cNvGrpSpPr/>
          <p:nvPr userDrawn="1"/>
        </p:nvGrpSpPr>
        <p:grpSpPr>
          <a:xfrm>
            <a:off x="285720" y="4994491"/>
            <a:ext cx="8572464" cy="1149153"/>
            <a:chOff x="357158" y="4920564"/>
            <a:chExt cx="8572464" cy="1149153"/>
          </a:xfrm>
        </p:grpSpPr>
        <p:pic>
          <p:nvPicPr>
            <p:cNvPr id="8" name="7 Imagen" descr="nueva imagen web.JPG"/>
            <p:cNvPicPr>
              <a:picLocks noChangeAspect="1"/>
            </p:cNvPicPr>
            <p:nvPr userDrawn="1"/>
          </p:nvPicPr>
          <p:blipFill>
            <a:blip r:embed="rId2" cstate="print"/>
            <a:srcRect l="69001" t="51091" b="1010"/>
            <a:stretch>
              <a:fillRect/>
            </a:stretch>
          </p:blipFill>
          <p:spPr>
            <a:xfrm>
              <a:off x="7500958" y="4929198"/>
              <a:ext cx="1428664" cy="108019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8 Imagen" descr="nueva imagen web.JPG"/>
            <p:cNvPicPr>
              <a:picLocks noChangeAspect="1"/>
            </p:cNvPicPr>
            <p:nvPr userDrawn="1"/>
          </p:nvPicPr>
          <p:blipFill>
            <a:blip r:embed="rId2" cstate="print"/>
            <a:srcRect l="35245" t="51091" r="33754" b="1010"/>
            <a:stretch>
              <a:fillRect/>
            </a:stretch>
          </p:blipFill>
          <p:spPr>
            <a:xfrm>
              <a:off x="3929058" y="4920564"/>
              <a:ext cx="1428760" cy="108020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0" name="9 Imagen" descr="nueva imagen web.JPG"/>
            <p:cNvPicPr>
              <a:picLocks noChangeAspect="1"/>
            </p:cNvPicPr>
            <p:nvPr userDrawn="1"/>
          </p:nvPicPr>
          <p:blipFill>
            <a:blip r:embed="rId2" cstate="print"/>
            <a:srcRect l="3125" t="51091" r="65874" b="1010"/>
            <a:stretch>
              <a:fillRect/>
            </a:stretch>
          </p:blipFill>
          <p:spPr>
            <a:xfrm>
              <a:off x="357158" y="4929198"/>
              <a:ext cx="1428760" cy="108020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1" name="Picture 11" descr="Xavi 1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4929198"/>
              <a:ext cx="1643074" cy="1093892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2" name="Picture 12" descr="acciones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4929198"/>
              <a:ext cx="1714512" cy="1140519"/>
            </a:xfrm>
            <a:prstGeom prst="rect">
              <a:avLst/>
            </a:prstGeom>
            <a:noFill/>
            <a:effectLst>
              <a:softEdge rad="63500"/>
            </a:effectLst>
          </p:spPr>
        </p:pic>
      </p:grpSp>
      <p:pic>
        <p:nvPicPr>
          <p:cNvPr id="15" name="14 Imagen" descr="fons arc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143644"/>
            <a:ext cx="9144000" cy="142876"/>
          </a:xfrm>
          <a:prstGeom prst="rect">
            <a:avLst/>
          </a:prstGeom>
        </p:spPr>
      </p:pic>
      <p:pic>
        <p:nvPicPr>
          <p:cNvPr id="16" name="15 Imagen" descr="fons arc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2" y="4786322"/>
            <a:ext cx="9144000" cy="1428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113-9FA0-4288-9341-F59EDBD12E67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5A81-1294-4DDF-92E7-CEABAAD3C9B7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429140"/>
            <a:ext cx="8229600" cy="1143000"/>
          </a:xfrm>
        </p:spPr>
        <p:txBody>
          <a:bodyPr/>
          <a:lstStyle>
            <a:lvl1pPr>
              <a:defRPr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11 Imagen" descr="fons ar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7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0080428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8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9" descr="008039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638" y="0"/>
            <a:ext cx="2943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10" descr="Diego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0"/>
            <a:ext cx="2954338" cy="19669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1" descr="Xavi 1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5625" y="2133600"/>
            <a:ext cx="2916238" cy="19415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12" descr="acciones 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33600"/>
            <a:ext cx="2916238" cy="1939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13" descr="acciones 6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2141538"/>
            <a:ext cx="2916238" cy="1939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12 Imagen" descr="logo web nuev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85720" y="5833299"/>
            <a:ext cx="1285884" cy="864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4CE-B813-4C0B-85BD-CD0BD5CAA37F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144E-9DA9-458C-8432-3B3DF066C2F2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9445-15DF-4F02-8BA6-ADF92392E37E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5C5E-4406-4F9D-916C-BD1AF1B18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ons arc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3D0DD-21D1-40CD-AD75-A0C7A2AFEBA0}" type="datetime1">
              <a:rPr lang="es-ES" smtClean="0"/>
              <a:pPr/>
              <a:t>05/05/2018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675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perspectiveContrastingLeftFacing"/>
              <a:lightRig rig="threePt" dir="t"/>
            </a:scene3d>
          </a:bodyPr>
          <a:lstStyle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F145C5E-4406-4F9D-916C-BD1AF1B1852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8" r:id="rId9"/>
    <p:sldLayoutId id="2147483659" r:id="rId10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es/url?sa=i&amp;rct=j&amp;q=&amp;esrc=s&amp;source=images&amp;cd=&amp;cad=rja&amp;uact=8&amp;ved=0CAcQjRw&amp;url=http://www.jexperts.com.br/category/not/not-blog/not-blog-gestao-estrategica/&amp;ei=Ogt1VK7PN5GvaZOngpAO&amp;bvm=bv.80642063,d.d2s&amp;psig=AFQjCNFnJzOyX7hCYrD3GmIS71ZvKHMfLg&amp;ust=141704313684336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www.google.es/url?sa=i&amp;rct=j&amp;q=imagenes+de+engranajes&amp;source=images&amp;cd=&amp;cad=rja&amp;uact=8&amp;docid=LeizQXNChstqIM&amp;tbnid=H3zZ7UwVjjQFsM:&amp;ved=0CAUQjRw&amp;url=http://es.dreamstime.com/imagenes-de-archivo-gente-que-da-vuelta-en-engranajes-sinergia-image13254644&amp;ei=ATFYU_DKDIWEtAbk3YCoDg&amp;bvm=bv.65397613,d.bGE&amp;psig=AFQjCNEeO_bTpsrMiHYjyg684gkk2ifmwQ&amp;ust=13983749967110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im%C3%A1genes+de+tazas+de+caf%C3%A9&amp;source=images&amp;cd=&amp;cad=rja&amp;uact=8&amp;docid=EoFvjJlJ1QswTM&amp;tbnid=eow1_39Eiae4kM:&amp;ved=0CAUQjRw&amp;url=http://globbos.com/tag/propiedades-del-cafe/&amp;ei=tjFYU493idS0BtjBgaAM&amp;bvm=bv.65397613,d.bGE&amp;psig=AFQjCNHeVT3n67u16up1x8GGHQfXZn7eqQ&amp;ust=139837513531331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Le9HU7T2YEI/TkEJ5pj1vZI/AAAAAAAAAH8/_djkdt8TPJ8/s1600/201012-participacion-ciudada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916832"/>
            <a:ext cx="2376264" cy="2368839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339752" y="734839"/>
            <a:ext cx="6552728" cy="1470025"/>
          </a:xfrm>
        </p:spPr>
        <p:txBody>
          <a:bodyPr>
            <a:normAutofit/>
          </a:bodyPr>
          <a:lstStyle/>
          <a:p>
            <a:r>
              <a:rPr lang="ca-ES" sz="2800" dirty="0" smtClean="0"/>
              <a:t>Tallers ISACC –</a:t>
            </a:r>
            <a:r>
              <a:rPr lang="ca-ES" sz="2800" dirty="0" err="1" smtClean="0"/>
              <a:t>TorDelta</a:t>
            </a:r>
            <a:r>
              <a:rPr lang="ca-ES" sz="2800" dirty="0" smtClean="0"/>
              <a:t/>
            </a:r>
            <a:br>
              <a:rPr lang="ca-ES" sz="2800" dirty="0" smtClean="0"/>
            </a:br>
            <a:r>
              <a:rPr lang="ca-ES" sz="2400" dirty="0" smtClean="0"/>
              <a:t> Implicant a la societat en l’adaptació al Canvi Climàtic al Delta de la Tordera</a:t>
            </a:r>
            <a:endParaRPr lang="ca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75856" y="2348880"/>
            <a:ext cx="5184576" cy="12926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TALLER nº 1 – DIAGNOSI I VISIÓ DE FUTUR</a:t>
            </a:r>
            <a:endParaRPr lang="es-ES" sz="2000" b="1" dirty="0"/>
          </a:p>
          <a:p>
            <a:pPr algn="ctr"/>
            <a:endParaRPr lang="es-ES" sz="900" b="1" dirty="0"/>
          </a:p>
          <a:p>
            <a:pPr algn="ctr"/>
            <a:r>
              <a:rPr lang="es-ES" sz="2000" b="1" dirty="0" err="1" smtClean="0"/>
              <a:t>Tordera</a:t>
            </a:r>
            <a:endParaRPr lang="es-ES" sz="2000" b="1" dirty="0"/>
          </a:p>
          <a:p>
            <a:pPr algn="ctr"/>
            <a:endParaRPr lang="es-ES" sz="900" b="1" dirty="0"/>
          </a:p>
          <a:p>
            <a:pPr algn="ctr"/>
            <a:r>
              <a:rPr lang="ca-ES" sz="2000" b="1" dirty="0" smtClean="0"/>
              <a:t>7 de maig de 2018</a:t>
            </a:r>
            <a:endParaRPr lang="ca-ES" sz="2000" b="1" dirty="0"/>
          </a:p>
        </p:txBody>
      </p:sp>
      <p:pic>
        <p:nvPicPr>
          <p:cNvPr id="16" name="Picture 3" descr="logo_color_CAT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889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Users\a.broekman\Desktop\Fund. Biodiversidad_ISACC\LOGO's\Logo_ISAC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48272" cy="9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3131840" y="3861048"/>
            <a:ext cx="5688632" cy="863715"/>
            <a:chOff x="3131840" y="3861048"/>
            <a:chExt cx="5688632" cy="863715"/>
          </a:xfrm>
        </p:grpSpPr>
        <p:pic>
          <p:nvPicPr>
            <p:cNvPr id="11" name="Picture 2" descr="D:\Users\a.broekman\Desktop\Fund. Biodiversidad_ISACC\LOGO's\1_f_FB_logo_colour_Flag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8" t="27286"/>
            <a:stretch>
              <a:fillRect/>
            </a:stretch>
          </p:blipFill>
          <p:spPr bwMode="auto">
            <a:xfrm>
              <a:off x="3203848" y="4149080"/>
              <a:ext cx="5616624" cy="57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3131840" y="3861048"/>
              <a:ext cx="1072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dirty="0" smtClean="0">
                  <a:solidFill>
                    <a:schemeClr val="bg1">
                      <a:lumMod val="50000"/>
                    </a:schemeClr>
                  </a:solidFill>
                </a:rPr>
                <a:t>Un projecte de:</a:t>
              </a:r>
              <a:endParaRPr lang="ca-E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644008" y="3861048"/>
              <a:ext cx="15456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dirty="0" smtClean="0">
                  <a:solidFill>
                    <a:schemeClr val="bg1">
                      <a:lumMod val="50000"/>
                    </a:schemeClr>
                  </a:solidFill>
                </a:rPr>
                <a:t>Amb el recolzament de:</a:t>
              </a:r>
              <a:endParaRPr lang="ca-E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560" y="-171400"/>
            <a:ext cx="842392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/>
              <a:t/>
            </a:r>
            <a:br>
              <a:rPr lang="es-ES" dirty="0"/>
            </a:br>
            <a:r>
              <a:rPr lang="ca-ES" dirty="0"/>
              <a:t>Què farem concretament?</a:t>
            </a:r>
            <a:br>
              <a:rPr lang="ca-ES" dirty="0"/>
            </a:br>
            <a:r>
              <a:rPr lang="ca-ES" dirty="0"/>
              <a:t>Les passes....avui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932040" y="3861048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>
                <a:sym typeface="Wingdings 2"/>
              </a:rPr>
              <a:t>Model de fitxa </a:t>
            </a:r>
            <a:r>
              <a:rPr lang="ca-ES" sz="2000" dirty="0">
                <a:sym typeface="Wingdings 2"/>
              </a:rPr>
              <a:t>on també podreu </a:t>
            </a:r>
            <a:r>
              <a:rPr lang="ca-ES" sz="2000" dirty="0" smtClean="0">
                <a:sym typeface="Wingdings 2"/>
              </a:rPr>
              <a:t>incloure (...si no us podeu resistir...) propostes </a:t>
            </a:r>
            <a:r>
              <a:rPr lang="ca-ES" sz="2000" dirty="0">
                <a:sym typeface="Wingdings 2"/>
              </a:rPr>
              <a:t>d’accions de </a:t>
            </a:r>
            <a:r>
              <a:rPr lang="ca-ES" sz="2000" b="1" dirty="0">
                <a:sym typeface="Wingdings 2"/>
              </a:rPr>
              <a:t>“Com es podria </a:t>
            </a:r>
            <a:r>
              <a:rPr lang="ca-ES" sz="2000" b="1" dirty="0" smtClean="0">
                <a:sym typeface="Wingdings 2"/>
              </a:rPr>
              <a:t>fer?” </a:t>
            </a:r>
            <a:endParaRPr lang="ca-ES" sz="2000" b="1" dirty="0" smtClean="0">
              <a:sym typeface="Wingdings 2"/>
            </a:endParaRPr>
          </a:p>
          <a:p>
            <a:pPr algn="just"/>
            <a:endParaRPr lang="ca-ES" sz="2000" b="1" dirty="0" smtClean="0">
              <a:sym typeface="Wingdings 2"/>
            </a:endParaRPr>
          </a:p>
          <a:p>
            <a:pPr algn="just"/>
            <a:r>
              <a:rPr lang="ca-ES" sz="2000" dirty="0" smtClean="0">
                <a:sym typeface="Wingdings 2"/>
              </a:rPr>
              <a:t>Omplireu </a:t>
            </a:r>
            <a:r>
              <a:rPr lang="ca-ES" sz="2000" b="1" dirty="0" smtClean="0">
                <a:sym typeface="Wingdings 2"/>
              </a:rPr>
              <a:t>màxim 5 fitxes...</a:t>
            </a:r>
            <a:endParaRPr lang="ca-ES" sz="2000" b="1" dirty="0">
              <a:sym typeface="Wingdings 2"/>
            </a:endParaRPr>
          </a:p>
        </p:txBody>
      </p:sp>
      <p:pic>
        <p:nvPicPr>
          <p:cNvPr id="11" name="Picture 3" descr="http://profecarlostextos.tripod.com/sitebuildercontent/sitebuilderpictures/escribir_cu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2016224" cy="211538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273" t="21610" r="65792" b="9657"/>
          <a:stretch>
            <a:fillRect/>
          </a:stretch>
        </p:blipFill>
        <p:spPr bwMode="auto">
          <a:xfrm>
            <a:off x="251520" y="836712"/>
            <a:ext cx="4248472" cy="587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4544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ca-ES" dirty="0"/>
              <a:t>Què farem concretament?</a:t>
            </a:r>
            <a:br>
              <a:rPr lang="ca-ES" dirty="0"/>
            </a:br>
            <a:r>
              <a:rPr lang="ca-ES" dirty="0"/>
              <a:t>Les passes....avui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3975" y="1988840"/>
            <a:ext cx="8054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ca-ES" sz="2800" b="1" dirty="0">
                <a:sym typeface="Wingdings 2"/>
              </a:rPr>
              <a:t> </a:t>
            </a:r>
            <a:r>
              <a:rPr lang="ca-ES" sz="2000" b="1" dirty="0">
                <a:sym typeface="Wingdings 2"/>
              </a:rPr>
              <a:t>Debat plenari </a:t>
            </a:r>
            <a:r>
              <a:rPr lang="ca-ES" sz="2000" dirty="0">
                <a:sym typeface="Wingdings 2"/>
              </a:rPr>
              <a:t>durant </a:t>
            </a:r>
            <a:r>
              <a:rPr lang="ca-ES" sz="2000" b="1" dirty="0">
                <a:sym typeface="Wingdings 2"/>
              </a:rPr>
              <a:t>una hora </a:t>
            </a:r>
            <a:r>
              <a:rPr lang="ca-ES" sz="2000" dirty="0">
                <a:sym typeface="Wingdings 2"/>
              </a:rPr>
              <a:t>sobre les propostes de cada grup</a:t>
            </a:r>
            <a:r>
              <a:rPr lang="ca-ES" sz="2000" dirty="0" smtClean="0">
                <a:sym typeface="Wingdings 2"/>
              </a:rPr>
              <a:t>. Cada grup començarà presentant les tres primeres (i més importants per al grup)...</a:t>
            </a:r>
            <a:endParaRPr lang="ca-ES" sz="2000" dirty="0">
              <a:sym typeface="Wingdings 2"/>
            </a:endParaRPr>
          </a:p>
          <a:p>
            <a:pPr marL="269875" indent="-269875" algn="just"/>
            <a:endParaRPr lang="ca-ES" sz="2000" dirty="0">
              <a:sym typeface="Wingdings 2"/>
            </a:endParaRPr>
          </a:p>
        </p:txBody>
      </p:sp>
      <p:pic>
        <p:nvPicPr>
          <p:cNvPr id="6" name="Picture 2" descr="Resultado de imagen de imagen gente debatiendo"/>
          <p:cNvPicPr>
            <a:picLocks noChangeAspect="1" noChangeArrowheads="1"/>
          </p:cNvPicPr>
          <p:nvPr/>
        </p:nvPicPr>
        <p:blipFill>
          <a:blip r:embed="rId2" cstate="print"/>
          <a:srcRect r="1721" b="4241"/>
          <a:stretch>
            <a:fillRect/>
          </a:stretch>
        </p:blipFill>
        <p:spPr bwMode="auto">
          <a:xfrm>
            <a:off x="2915816" y="3096655"/>
            <a:ext cx="3312368" cy="242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ca-ES" dirty="0"/>
              <a:t>Què passa si vull aportar més coses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1858179"/>
            <a:ext cx="7622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>
                <a:sym typeface="Wingdings 2"/>
              </a:rPr>
              <a:t>Si se’ns fa curt (bon senyal!) i voldríem dir o aportar més coses tenim  </a:t>
            </a:r>
            <a:r>
              <a:rPr lang="ca-ES" sz="2000" dirty="0" smtClean="0">
                <a:sym typeface="Wingdings 2"/>
              </a:rPr>
              <a:t>el </a:t>
            </a:r>
            <a:r>
              <a:rPr lang="ca-ES" sz="2000" b="1" dirty="0" smtClean="0">
                <a:sym typeface="Wingdings 2"/>
              </a:rPr>
              <a:t>BLOG (http://isacc.creaf.cat/noticia</a:t>
            </a:r>
            <a:r>
              <a:rPr lang="ca-ES" sz="2000" b="1" dirty="0" smtClean="0">
                <a:sym typeface="Wingdings 2"/>
              </a:rPr>
              <a:t>/)</a:t>
            </a:r>
            <a:endParaRPr lang="ca-ES" sz="2000" b="1" dirty="0"/>
          </a:p>
          <a:p>
            <a:pPr marL="719138" indent="-269875"/>
            <a:endParaRPr lang="ca-ES" sz="800" dirty="0"/>
          </a:p>
          <a:p>
            <a:pPr marL="719138" indent="-269875"/>
            <a:endParaRPr lang="es-ES" sz="2000" dirty="0"/>
          </a:p>
        </p:txBody>
      </p:sp>
      <p:grpSp>
        <p:nvGrpSpPr>
          <p:cNvPr id="6" name="5 Grupo"/>
          <p:cNvGrpSpPr/>
          <p:nvPr/>
        </p:nvGrpSpPr>
        <p:grpSpPr>
          <a:xfrm>
            <a:off x="1835696" y="2780928"/>
            <a:ext cx="5616624" cy="3106163"/>
            <a:chOff x="971600" y="2060848"/>
            <a:chExt cx="5688632" cy="31459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002" t="13407" r="13945" b="14735"/>
            <a:stretch>
              <a:fillRect/>
            </a:stretch>
          </p:blipFill>
          <p:spPr bwMode="auto">
            <a:xfrm>
              <a:off x="971600" y="2060848"/>
              <a:ext cx="5688632" cy="3145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 descr="Resultado de imagen de imagenes cursor mou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3933056"/>
              <a:ext cx="648072" cy="648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61310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a-ES" dirty="0"/>
              <a:t/>
            </a:r>
            <a:br>
              <a:rPr lang="ca-ES" dirty="0"/>
            </a:br>
            <a:r>
              <a:rPr lang="ca-ES" sz="4000" dirty="0"/>
              <a:t>Per a un òptim funcionament de la sessió....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03356" y="1556792"/>
            <a:ext cx="59891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buClr>
                <a:srgbClr val="CC0033"/>
              </a:buClr>
            </a:pPr>
            <a:endParaRPr lang="ca-ES" sz="900" b="1" dirty="0">
              <a:latin typeface="Helvetica" pitchFamily="34" charset="0"/>
            </a:endParaRPr>
          </a:p>
          <a:p>
            <a:pPr marL="1079500" indent="-1079500"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Temps limitat: </a:t>
            </a:r>
            <a:r>
              <a:rPr lang="ca-ES" sz="2000" dirty="0">
                <a:latin typeface="Helvetica" pitchFamily="34" charset="0"/>
              </a:rPr>
              <a:t>siguem breus i concisos.</a:t>
            </a:r>
          </a:p>
          <a:p>
            <a:pPr marL="1079500" indent="-1079500"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Sumem</a:t>
            </a:r>
            <a:r>
              <a:rPr lang="ca-ES" sz="2000" dirty="0">
                <a:latin typeface="Helvetica" pitchFamily="34" charset="0"/>
              </a:rPr>
              <a:t>: sobre el treball avençat als grups...</a:t>
            </a:r>
          </a:p>
          <a:p>
            <a:pPr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Inclusius</a:t>
            </a:r>
            <a:r>
              <a:rPr lang="ca-ES" sz="2000" dirty="0">
                <a:latin typeface="Helvetica" pitchFamily="34" charset="0"/>
              </a:rPr>
              <a:t>: </a:t>
            </a:r>
            <a:r>
              <a:rPr lang="ca-ES" sz="2000" dirty="0" err="1">
                <a:latin typeface="Helvetica" pitchFamily="34" charset="0"/>
              </a:rPr>
              <a:t>reformulem</a:t>
            </a:r>
            <a:r>
              <a:rPr lang="ca-ES" sz="2000" dirty="0">
                <a:latin typeface="Helvetica" pitchFamily="34" charset="0"/>
              </a:rPr>
              <a:t> les coses amb voluntat d’incloure totes les mirades (sempre que sigui possible) </a:t>
            </a:r>
          </a:p>
          <a:p>
            <a:pPr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Reflexionem en termes d'interès general </a:t>
            </a:r>
            <a:r>
              <a:rPr lang="ca-ES" sz="2000" dirty="0">
                <a:latin typeface="Helvetica" pitchFamily="34" charset="0"/>
              </a:rPr>
              <a:t>i bé comú</a:t>
            </a:r>
            <a:r>
              <a:rPr lang="ca-ES" sz="2000" b="1" dirty="0">
                <a:latin typeface="Helvetica" pitchFamily="34" charset="0"/>
              </a:rPr>
              <a:t>. </a:t>
            </a:r>
          </a:p>
          <a:p>
            <a:pPr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Respectuosos </a:t>
            </a:r>
            <a:r>
              <a:rPr lang="ca-ES" sz="2000" dirty="0">
                <a:latin typeface="Helvetica" pitchFamily="34" charset="0"/>
              </a:rPr>
              <a:t>des del legítim dissens. </a:t>
            </a:r>
            <a:endParaRPr lang="ca-ES" sz="2000" b="1" dirty="0">
              <a:latin typeface="Helvetica" pitchFamily="34" charset="0"/>
            </a:endParaRPr>
          </a:p>
          <a:p>
            <a:pPr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Bona </a:t>
            </a:r>
            <a:r>
              <a:rPr lang="ca-ES" sz="2000" b="1" dirty="0" err="1">
                <a:latin typeface="Helvetica" pitchFamily="34" charset="0"/>
              </a:rPr>
              <a:t>disponiblitat</a:t>
            </a:r>
            <a:r>
              <a:rPr lang="ca-ES" sz="2000" b="1" dirty="0">
                <a:latin typeface="Helvetica" pitchFamily="34" charset="0"/>
              </a:rPr>
              <a:t> </a:t>
            </a:r>
            <a:r>
              <a:rPr lang="ca-ES" sz="2000" dirty="0">
                <a:latin typeface="Helvetica" pitchFamily="34" charset="0"/>
              </a:rPr>
              <a:t>per escoltar y aprendre </a:t>
            </a:r>
            <a:r>
              <a:rPr lang="ca-ES" sz="2000" dirty="0" smtClean="0">
                <a:latin typeface="Helvetica" pitchFamily="34" charset="0"/>
              </a:rPr>
              <a:t>de </a:t>
            </a:r>
            <a:r>
              <a:rPr lang="ca-ES" sz="2000" dirty="0">
                <a:latin typeface="Helvetica" pitchFamily="34" charset="0"/>
              </a:rPr>
              <a:t>les opinions </a:t>
            </a:r>
            <a:r>
              <a:rPr lang="ca-ES" sz="2000" dirty="0" smtClean="0">
                <a:latin typeface="Helvetica" pitchFamily="34" charset="0"/>
              </a:rPr>
              <a:t>dels altres.</a:t>
            </a:r>
            <a:endParaRPr lang="ca-ES" sz="2000" dirty="0">
              <a:latin typeface="Helvetica" pitchFamily="34" charset="0"/>
            </a:endParaRPr>
          </a:p>
          <a:p>
            <a:pPr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Rols</a:t>
            </a:r>
            <a:r>
              <a:rPr lang="ca-ES" sz="2000" dirty="0">
                <a:latin typeface="Helvetica" pitchFamily="34" charset="0"/>
              </a:rPr>
              <a:t> de cadascú.</a:t>
            </a:r>
          </a:p>
          <a:p>
            <a:pPr>
              <a:spcAft>
                <a:spcPts val="1200"/>
              </a:spcAft>
              <a:buClr>
                <a:srgbClr val="CC0033"/>
              </a:buClr>
            </a:pPr>
            <a:endParaRPr lang="ca-ES" sz="2000" dirty="0">
              <a:latin typeface="Helvetica" pitchFamily="34" charset="0"/>
            </a:endParaRPr>
          </a:p>
          <a:p>
            <a:pPr>
              <a:spcAft>
                <a:spcPts val="1200"/>
              </a:spcAft>
              <a:buClr>
                <a:srgbClr val="CC0033"/>
              </a:buClr>
            </a:pPr>
            <a:endParaRPr lang="ca-ES" sz="2000" dirty="0">
              <a:latin typeface="Helvetica" pitchFamily="34" charset="0"/>
            </a:endParaRPr>
          </a:p>
        </p:txBody>
      </p:sp>
      <p:pic>
        <p:nvPicPr>
          <p:cNvPr id="32770" name="Picture 2" descr="http://www.fondoswiki.com/Uploads/fondoswiki.com/ImagenesGrandes/wallpapers-de-ajed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067" y="0"/>
            <a:ext cx="2374933" cy="1484784"/>
          </a:xfrm>
          <a:prstGeom prst="rect">
            <a:avLst/>
          </a:prstGeom>
          <a:noFill/>
        </p:spPr>
      </p:pic>
      <p:pic>
        <p:nvPicPr>
          <p:cNvPr id="6" name="Picture 2" descr="http://sevilla.abc.es/Media/201307/06/aceiteras-rellenables-asaja--644x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2915816" cy="1639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54346" y="2654582"/>
            <a:ext cx="4910142" cy="2214578"/>
          </a:xfrm>
        </p:spPr>
        <p:txBody>
          <a:bodyPr>
            <a:normAutofit fontScale="90000"/>
          </a:bodyPr>
          <a:lstStyle/>
          <a:p>
            <a:r>
              <a:rPr lang="ca-ES" sz="3100" b="1" dirty="0">
                <a:solidFill>
                  <a:schemeClr val="tx1"/>
                </a:solidFill>
              </a:rPr>
              <a:t>Gràcies per la vostra</a:t>
            </a:r>
            <a:br>
              <a:rPr lang="ca-ES" sz="3100" b="1" dirty="0">
                <a:solidFill>
                  <a:schemeClr val="tx1"/>
                </a:solidFill>
              </a:rPr>
            </a:br>
            <a:r>
              <a:rPr lang="ca-ES" sz="3100" b="1" dirty="0">
                <a:solidFill>
                  <a:schemeClr val="tx1"/>
                </a:solidFill>
              </a:rPr>
              <a:t>atenció!</a:t>
            </a:r>
            <a:r>
              <a:rPr lang="es-ES" sz="3100" b="1" dirty="0">
                <a:solidFill>
                  <a:schemeClr val="tx1"/>
                </a:solidFill>
              </a:rPr>
              <a:t/>
            </a:r>
            <a:br>
              <a:rPr lang="es-ES" sz="3100" b="1" dirty="0">
                <a:solidFill>
                  <a:schemeClr val="tx1"/>
                </a:solidFill>
              </a:rPr>
            </a:br>
            <a:r>
              <a:rPr lang="es-ES" sz="5400" b="1" dirty="0">
                <a:solidFill>
                  <a:schemeClr val="tx1"/>
                </a:solidFill>
              </a:rPr>
              <a:t/>
            </a:r>
            <a:br>
              <a:rPr lang="es-ES" sz="5400" b="1" dirty="0">
                <a:solidFill>
                  <a:schemeClr val="tx1"/>
                </a:solidFill>
              </a:rPr>
            </a:br>
            <a:endParaRPr lang="es-ES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2.bp.blogspot.com/-Le9HU7T2YEI/TkEJ5pj1vZI/AAAAAAAAAH8/_djkdt8TPJ8/s1600/201012-participacion-ciudada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432594"/>
            <a:ext cx="3511434" cy="3500462"/>
          </a:xfrm>
          <a:prstGeom prst="rect">
            <a:avLst/>
          </a:prstGeom>
          <a:noFill/>
        </p:spPr>
      </p:pic>
      <p:pic>
        <p:nvPicPr>
          <p:cNvPr id="4" name="Picture 2" descr="D:\Users\a.broekman\Desktop\Fund. Biodiversidad_ISACC\LOGO's\Logo_ISA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600400" cy="13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logo_color_CAT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889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3131840" y="3861048"/>
            <a:ext cx="5688632" cy="863715"/>
            <a:chOff x="3131840" y="3861048"/>
            <a:chExt cx="5688632" cy="863715"/>
          </a:xfrm>
        </p:grpSpPr>
        <p:pic>
          <p:nvPicPr>
            <p:cNvPr id="6" name="Picture 2" descr="D:\Users\a.broekman\Desktop\Fund. Biodiversidad_ISACC\LOGO's\1_f_FB_logo_colour_Flag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8" t="27286"/>
            <a:stretch>
              <a:fillRect/>
            </a:stretch>
          </p:blipFill>
          <p:spPr bwMode="auto">
            <a:xfrm>
              <a:off x="3203848" y="4149080"/>
              <a:ext cx="5616624" cy="57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131840" y="3861048"/>
              <a:ext cx="1072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dirty="0" smtClean="0">
                  <a:solidFill>
                    <a:schemeClr val="bg1">
                      <a:lumMod val="50000"/>
                    </a:schemeClr>
                  </a:solidFill>
                </a:rPr>
                <a:t>Un projecte de:</a:t>
              </a:r>
              <a:endParaRPr lang="ca-E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44008" y="3861048"/>
              <a:ext cx="15456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dirty="0" smtClean="0">
                  <a:solidFill>
                    <a:schemeClr val="bg1">
                      <a:lumMod val="50000"/>
                    </a:schemeClr>
                  </a:solidFill>
                </a:rPr>
                <a:t>Amb el recolzament de:</a:t>
              </a:r>
              <a:endParaRPr lang="ca-E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/>
            </a:r>
            <a:br>
              <a:rPr lang="es-ES" dirty="0"/>
            </a:br>
            <a:r>
              <a:rPr lang="ca-ES" dirty="0"/>
              <a:t>Objectius </a:t>
            </a:r>
            <a:r>
              <a:rPr lang="ca-ES" dirty="0" smtClean="0"/>
              <a:t>dels dos Tallers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35896" y="1628800"/>
            <a:ext cx="5040560" cy="515719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ca-ES" sz="1600" dirty="0"/>
          </a:p>
          <a:p>
            <a:pPr marL="179388" indent="-179388" algn="just"/>
            <a:r>
              <a:rPr lang="ca-ES" sz="4200" dirty="0">
                <a:solidFill>
                  <a:srgbClr val="0070C0"/>
                </a:solidFill>
              </a:rPr>
              <a:t> </a:t>
            </a:r>
            <a:r>
              <a:rPr lang="ca-ES" sz="4200" b="1" dirty="0" smtClean="0">
                <a:solidFill>
                  <a:srgbClr val="0070C0"/>
                </a:solidFill>
              </a:rPr>
              <a:t>Taller 1</a:t>
            </a:r>
          </a:p>
          <a:p>
            <a:pPr marL="539750" indent="0" algn="just">
              <a:buNone/>
            </a:pPr>
            <a:r>
              <a:rPr lang="ca-ES" sz="4200" b="1" dirty="0" smtClean="0">
                <a:solidFill>
                  <a:srgbClr val="0070C0"/>
                </a:solidFill>
              </a:rPr>
              <a:t>Contrastar la diagnosi i l’eina que permetrà mantenir-la actualitzada permanentment.</a:t>
            </a:r>
          </a:p>
          <a:p>
            <a:pPr marL="539750" indent="0" algn="just">
              <a:buNone/>
            </a:pPr>
            <a:endParaRPr lang="ca-ES" sz="1700" b="1" dirty="0" smtClean="0">
              <a:solidFill>
                <a:srgbClr val="0070C0"/>
              </a:solidFill>
            </a:endParaRPr>
          </a:p>
          <a:p>
            <a:pPr marL="539750" indent="0" algn="just">
              <a:buNone/>
              <a:tabLst>
                <a:tab pos="0" algn="l"/>
              </a:tabLst>
            </a:pPr>
            <a:r>
              <a:rPr lang="ca-ES" sz="4200" b="1" dirty="0" smtClean="0">
                <a:solidFill>
                  <a:srgbClr val="0070C0"/>
                </a:solidFill>
              </a:rPr>
              <a:t>Elaborar una visió de futur conjunta sobre quin Delta de la Tordera volem.</a:t>
            </a:r>
          </a:p>
          <a:p>
            <a:pPr marL="539750" indent="0" algn="just">
              <a:buNone/>
              <a:tabLst>
                <a:tab pos="0" algn="l"/>
              </a:tabLst>
            </a:pPr>
            <a:endParaRPr lang="ca-ES" sz="4200" b="1" dirty="0" smtClean="0">
              <a:solidFill>
                <a:srgbClr val="0070C0"/>
              </a:solidFill>
            </a:endParaRPr>
          </a:p>
          <a:p>
            <a:pPr marL="179388" indent="-179388" algn="just"/>
            <a:r>
              <a:rPr lang="ca-ES" sz="4200" b="1" dirty="0" smtClean="0">
                <a:solidFill>
                  <a:srgbClr val="0070C0"/>
                </a:solidFill>
              </a:rPr>
              <a:t>Taller 2 </a:t>
            </a:r>
            <a:endParaRPr lang="ca-ES" sz="4200" dirty="0">
              <a:solidFill>
                <a:srgbClr val="0070C0"/>
              </a:solidFill>
            </a:endParaRPr>
          </a:p>
          <a:p>
            <a:pPr marL="539750" indent="0" algn="just">
              <a:buNone/>
            </a:pPr>
            <a:r>
              <a:rPr lang="ca-ES" sz="4200" b="1" dirty="0" smtClean="0">
                <a:solidFill>
                  <a:srgbClr val="0070C0"/>
                </a:solidFill>
              </a:rPr>
              <a:t>Caracteritzar el mapa d’actors i de relacions de cara a enfortir la col·laboració entre tots els implicats en la Taula de la Tordera.</a:t>
            </a:r>
          </a:p>
          <a:p>
            <a:pPr marL="539750" indent="0" algn="just">
              <a:buNone/>
            </a:pPr>
            <a:endParaRPr lang="ca-ES" sz="1700" b="1" dirty="0" smtClean="0">
              <a:solidFill>
                <a:srgbClr val="0070C0"/>
              </a:solidFill>
            </a:endParaRPr>
          </a:p>
          <a:p>
            <a:pPr marL="539750" indent="0" algn="just">
              <a:buNone/>
            </a:pPr>
            <a:r>
              <a:rPr lang="ca-ES" sz="4200" b="1" dirty="0" smtClean="0">
                <a:solidFill>
                  <a:srgbClr val="0070C0"/>
                </a:solidFill>
              </a:rPr>
              <a:t>Proposar recomanacions per concretar un full de ruta aplicable pels responsables polítics.</a:t>
            </a:r>
          </a:p>
          <a:p>
            <a:pPr marL="179388" indent="360363" algn="just">
              <a:buNone/>
            </a:pPr>
            <a:endParaRPr lang="ca-ES" sz="3200" dirty="0" smtClean="0">
              <a:solidFill>
                <a:srgbClr val="0070C0"/>
              </a:solidFill>
            </a:endParaRPr>
          </a:p>
          <a:p>
            <a:pPr marL="179388" indent="360363" algn="just">
              <a:buNone/>
            </a:pPr>
            <a:endParaRPr lang="ca-ES" sz="3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800" dirty="0">
              <a:solidFill>
                <a:srgbClr val="0070C0"/>
              </a:solidFill>
            </a:endParaRPr>
          </a:p>
          <a:p>
            <a:pPr marL="633413" indent="-633413" algn="just">
              <a:buNone/>
            </a:pPr>
            <a:endParaRPr lang="es-ES" dirty="0">
              <a:solidFill>
                <a:srgbClr val="0070C0"/>
              </a:solidFill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https://encrypted-tbn0.gstatic.com/images?q=tbn:ANd9GcTHBc7wyI50F9qKB0LuXjH3RUHHIXeQAmyHeQjy31id3I1wect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835696" cy="1566461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TiAYCrQcOD6GaqMN8_SGKIK2SCzCDyCMkMnCEYPSNxXPL_J4TdA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5742"/>
          <a:stretch>
            <a:fillRect/>
          </a:stretch>
        </p:blipFill>
        <p:spPr bwMode="auto">
          <a:xfrm>
            <a:off x="539552" y="2996952"/>
            <a:ext cx="3024336" cy="2850686"/>
          </a:xfrm>
          <a:prstGeom prst="rect">
            <a:avLst/>
          </a:prstGeom>
          <a:noFill/>
        </p:spPr>
      </p:pic>
      <p:sp>
        <p:nvSpPr>
          <p:cNvPr id="6" name="3 Marcador de contenido"/>
          <p:cNvSpPr txBox="1">
            <a:spLocks/>
          </p:cNvSpPr>
          <p:nvPr/>
        </p:nvSpPr>
        <p:spPr>
          <a:xfrm>
            <a:off x="395536" y="1628800"/>
            <a:ext cx="30243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a-E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 l’objectiu general d’ acompanyar la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posada en marxa de la Taula de la Tordera</a:t>
            </a:r>
            <a:r>
              <a:rPr kumimoji="0" lang="ca-E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 proposem</a:t>
            </a: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ca-ES" sz="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3413" marR="0" lvl="0" indent="-6334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ca-ES" dirty="0"/>
              <a:t>Cóm organitzarem </a:t>
            </a:r>
            <a:r>
              <a:rPr lang="ca-ES" dirty="0" smtClean="0"/>
              <a:t>avui el 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>nostre temps?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Picture 2" descr="http://www.sindinero.org/blog/fotos/bancodetie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-1"/>
            <a:ext cx="2051720" cy="1511429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Q0mqwdRHOdw7fYPK4cQDk1dk2Ckfz_yIPV0XnPbvAkIGEKAjz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480" t="8947" r="11441" b="1587"/>
          <a:stretch>
            <a:fillRect/>
          </a:stretch>
        </p:blipFill>
        <p:spPr bwMode="auto">
          <a:xfrm>
            <a:off x="6660233" y="4077072"/>
            <a:ext cx="1801644" cy="20319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5576" y="1998707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a-ES" sz="2200" dirty="0"/>
          </a:p>
          <a:p>
            <a:pPr marL="900113" indent="-900113" algn="just"/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17.00</a:t>
            </a:r>
            <a:r>
              <a:rPr lang="ca-E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a-ES" sz="2000" dirty="0"/>
              <a:t>-  </a:t>
            </a:r>
            <a:r>
              <a:rPr lang="ca-ES" sz="2000" b="1" dirty="0" smtClean="0"/>
              <a:t>Benvinguda i presentació dels tallers</a:t>
            </a:r>
            <a:endParaRPr lang="ca-ES" sz="2000" b="1" dirty="0"/>
          </a:p>
          <a:p>
            <a:pPr marL="900113" indent="-900113" algn="just"/>
            <a:endParaRPr lang="ca-ES" b="1" dirty="0"/>
          </a:p>
          <a:p>
            <a:pPr marL="1079500" indent="-1079500" algn="just"/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17.15  </a:t>
            </a:r>
            <a:r>
              <a:rPr lang="ca-ES" sz="2000" dirty="0"/>
              <a:t>- </a:t>
            </a:r>
            <a:r>
              <a:rPr lang="ca-ES" sz="2000" b="1" dirty="0" smtClean="0"/>
              <a:t>1ª PART - </a:t>
            </a:r>
            <a:r>
              <a:rPr lang="ca-ES" sz="2000" b="1" dirty="0" smtClean="0"/>
              <a:t>Presentació  sintètica del diagnòstic i del suport interactiu que permetrà la seva actualització permanent. </a:t>
            </a:r>
            <a:endParaRPr lang="ca-ES" sz="2000" b="1" dirty="0"/>
          </a:p>
          <a:p>
            <a:pPr marL="900113" indent="-900113" algn="just"/>
            <a:endParaRPr lang="ca-ES" b="1" dirty="0"/>
          </a:p>
          <a:p>
            <a:pPr marL="900113" indent="-900113" algn="just">
              <a:lnSpc>
                <a:spcPct val="150000"/>
              </a:lnSpc>
            </a:pPr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17.45</a:t>
            </a:r>
            <a:r>
              <a:rPr lang="ca-E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a-ES" sz="2000" dirty="0"/>
              <a:t>- </a:t>
            </a:r>
            <a:r>
              <a:rPr lang="ca-ES" sz="2000" b="1" dirty="0" smtClean="0"/>
              <a:t>Contrast plenari</a:t>
            </a:r>
            <a:endParaRPr lang="ca-ES" sz="2000" dirty="0"/>
          </a:p>
          <a:p>
            <a:pPr marL="900113" indent="-900113" algn="just">
              <a:lnSpc>
                <a:spcPct val="150000"/>
              </a:lnSpc>
            </a:pPr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18.00  </a:t>
            </a:r>
            <a:r>
              <a:rPr lang="ca-ES" sz="2000" dirty="0"/>
              <a:t>-  </a:t>
            </a:r>
            <a:r>
              <a:rPr lang="ca-ES" sz="2000" b="1" dirty="0" smtClean="0"/>
              <a:t>2ª PART </a:t>
            </a:r>
            <a:r>
              <a:rPr lang="ca-ES" sz="2000" dirty="0" smtClean="0"/>
              <a:t>– </a:t>
            </a:r>
            <a:r>
              <a:rPr lang="ca-ES" sz="2000" b="1" dirty="0" smtClean="0"/>
              <a:t>Visió de futur: quin delta volem?</a:t>
            </a:r>
            <a:endParaRPr lang="ca-ES" sz="2000" b="1" dirty="0"/>
          </a:p>
          <a:p>
            <a:pPr algn="just">
              <a:lnSpc>
                <a:spcPct val="150000"/>
              </a:lnSpc>
            </a:pPr>
            <a:r>
              <a:rPr lang="ca-ES" sz="2000" b="1" dirty="0" smtClean="0">
                <a:solidFill>
                  <a:schemeClr val="bg2">
                    <a:lumMod val="50000"/>
                  </a:schemeClr>
                </a:solidFill>
              </a:rPr>
              <a:t>20.00</a:t>
            </a:r>
            <a:r>
              <a:rPr lang="ca-ES" sz="2000" dirty="0" smtClean="0"/>
              <a:t>  </a:t>
            </a:r>
            <a:r>
              <a:rPr lang="ca-ES" sz="2000" dirty="0"/>
              <a:t>-  </a:t>
            </a:r>
            <a:r>
              <a:rPr lang="ca-ES" sz="2000" b="1" dirty="0"/>
              <a:t>Cloenda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69231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/>
            </a:r>
            <a:br>
              <a:rPr lang="es-ES" dirty="0"/>
            </a:br>
            <a:r>
              <a:rPr lang="ca-ES" dirty="0" smtClean="0"/>
              <a:t>1ª Part – Sobre la diagnosi....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1560" y="2492896"/>
            <a:ext cx="41044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buClr>
                <a:srgbClr val="CC0033"/>
              </a:buClr>
            </a:pPr>
            <a:endParaRPr lang="ca-ES" sz="900" b="1" dirty="0">
              <a:latin typeface="Helvetica" pitchFamily="34" charset="0"/>
            </a:endParaRPr>
          </a:p>
          <a:p>
            <a:pPr algn="just">
              <a:spcAft>
                <a:spcPts val="1200"/>
              </a:spcAft>
              <a:buClr>
                <a:srgbClr val="CC0033"/>
              </a:buClr>
            </a:pPr>
            <a:r>
              <a:rPr lang="ca-ES" sz="2000" b="1" dirty="0">
                <a:latin typeface="Helvetica" pitchFamily="34" charset="0"/>
              </a:rPr>
              <a:t>Taller de futur. </a:t>
            </a:r>
            <a:r>
              <a:rPr lang="ca-ES" sz="2000" dirty="0">
                <a:latin typeface="Helvetica" pitchFamily="34" charset="0"/>
              </a:rPr>
              <a:t>Intentarem elaborar de forma compartida </a:t>
            </a:r>
            <a:r>
              <a:rPr lang="ca-ES" sz="2000" dirty="0" smtClean="0">
                <a:latin typeface="Helvetica" pitchFamily="34" charset="0"/>
              </a:rPr>
              <a:t>un escenari “ideal” de gestió del Delta de la Tordera a 15-20 anys vista...</a:t>
            </a:r>
          </a:p>
          <a:p>
            <a:pPr algn="just">
              <a:spcAft>
                <a:spcPts val="1200"/>
              </a:spcAft>
              <a:buClr>
                <a:srgbClr val="CC0033"/>
              </a:buClr>
            </a:pPr>
            <a:endParaRPr lang="ca-ES" sz="2000" dirty="0" smtClean="0">
              <a:latin typeface="Helvetica" pitchFamily="34" charset="0"/>
            </a:endParaRPr>
          </a:p>
          <a:p>
            <a:pPr>
              <a:spcAft>
                <a:spcPts val="1200"/>
              </a:spcAft>
              <a:buClr>
                <a:srgbClr val="CC0033"/>
              </a:buClr>
            </a:pPr>
            <a:endParaRPr lang="ca-ES" sz="2000" dirty="0">
              <a:latin typeface="Helvetica" pitchFamily="34" charset="0"/>
            </a:endParaRPr>
          </a:p>
          <a:p>
            <a:pPr>
              <a:spcAft>
                <a:spcPts val="1200"/>
              </a:spcAft>
              <a:buClr>
                <a:srgbClr val="CC0033"/>
              </a:buClr>
            </a:pPr>
            <a:endParaRPr lang="ca-ES" sz="2000" dirty="0">
              <a:latin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32110" r="58219" b="15719"/>
          <a:stretch>
            <a:fillRect/>
          </a:stretch>
        </p:blipFill>
        <p:spPr bwMode="auto">
          <a:xfrm>
            <a:off x="5292080" y="1844824"/>
            <a:ext cx="2880320" cy="42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1519556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ca-ES" dirty="0" smtClean="0"/>
              <a:t>2ª Part – Visió de futur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1519556"/>
          </a:xfrm>
          <a:prstGeom prst="rect">
            <a:avLst/>
          </a:prstGeom>
          <a:noFill/>
        </p:spPr>
      </p:pic>
      <p:pic>
        <p:nvPicPr>
          <p:cNvPr id="11266" name="Picture 2" descr="Resultado de imagen de gif reloj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4104456" cy="3080212"/>
          </a:xfrm>
          <a:prstGeom prst="rect">
            <a:avLst/>
          </a:prstGeom>
          <a:noFill/>
        </p:spPr>
      </p:pic>
      <p:pic>
        <p:nvPicPr>
          <p:cNvPr id="11268" name="Picture 4" descr="Resultado de imagen de gifs de avion despegand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3333750" cy="2562226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ca-ES" dirty="0" smtClean="0"/>
              <a:t>2ª Part – Visió de futur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ca-ES" dirty="0"/>
              <a:t>Què farem concretament?</a:t>
            </a:r>
            <a:br>
              <a:rPr lang="ca-ES" dirty="0"/>
            </a:br>
            <a:r>
              <a:rPr lang="ca-ES" dirty="0"/>
              <a:t>Les passes....avui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3975" y="1929026"/>
            <a:ext cx="805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ca-ES" sz="2800" dirty="0">
                <a:sym typeface="Wingdings 2"/>
              </a:rPr>
              <a:t> </a:t>
            </a:r>
            <a:r>
              <a:rPr lang="ca-ES" sz="2000" dirty="0">
                <a:sym typeface="Wingdings 2"/>
              </a:rPr>
              <a:t>Per </a:t>
            </a:r>
            <a:r>
              <a:rPr lang="ca-ES" sz="2000" b="1" dirty="0">
                <a:sym typeface="Wingdings 2"/>
              </a:rPr>
              <a:t>parelles, durant 5’ omplirem dos </a:t>
            </a:r>
            <a:r>
              <a:rPr lang="ca-ES" sz="2000" b="1" dirty="0" err="1">
                <a:sym typeface="Wingdings 2"/>
              </a:rPr>
              <a:t>post-its</a:t>
            </a:r>
            <a:r>
              <a:rPr lang="ca-ES" sz="2000" b="1" dirty="0">
                <a:sym typeface="Wingdings 2"/>
              </a:rPr>
              <a:t> </a:t>
            </a:r>
            <a:r>
              <a:rPr lang="ca-ES" sz="2000" dirty="0">
                <a:sym typeface="Wingdings 2"/>
              </a:rPr>
              <a:t>, un de color verd i un altra de color taronja.</a:t>
            </a: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1296145" cy="1274239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139952" y="29377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a-ES" b="1" dirty="0">
                <a:sym typeface="Wingdings 2"/>
              </a:rPr>
              <a:t> VERD </a:t>
            </a:r>
            <a:r>
              <a:rPr lang="ca-ES" dirty="0">
                <a:sym typeface="Wingdings 2"/>
              </a:rPr>
              <a:t>– </a:t>
            </a:r>
            <a:r>
              <a:rPr lang="ca-ES" b="1" dirty="0">
                <a:sym typeface="Wingdings 2"/>
              </a:rPr>
              <a:t>Situació ideal </a:t>
            </a:r>
            <a:r>
              <a:rPr lang="ca-ES" dirty="0">
                <a:sym typeface="Wingdings 2"/>
              </a:rPr>
              <a:t>amb la que ens agradaria trobar-nos </a:t>
            </a:r>
            <a:r>
              <a:rPr lang="ca-ES" dirty="0" smtClean="0">
                <a:sym typeface="Wingdings 2"/>
              </a:rPr>
              <a:t>el Delta de la Tordera  </a:t>
            </a:r>
            <a:r>
              <a:rPr lang="ca-ES" dirty="0">
                <a:sym typeface="Wingdings 2"/>
              </a:rPr>
              <a:t>d’aquí uns 20 anys.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76464" y="4294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a-ES" b="1" dirty="0">
                <a:sym typeface="Wingdings 2"/>
              </a:rPr>
              <a:t> TARONJA  </a:t>
            </a:r>
            <a:r>
              <a:rPr lang="ca-ES" dirty="0">
                <a:sym typeface="Wingdings 2"/>
              </a:rPr>
              <a:t>– Situació clarament </a:t>
            </a:r>
            <a:r>
              <a:rPr lang="ca-ES" b="1" dirty="0">
                <a:sym typeface="Wingdings 2"/>
              </a:rPr>
              <a:t>indesitjable</a:t>
            </a:r>
            <a:r>
              <a:rPr lang="ca-ES" dirty="0">
                <a:sym typeface="Wingdings 2"/>
              </a:rPr>
              <a:t> a la què mai voldríem arribar</a:t>
            </a:r>
          </a:p>
        </p:txBody>
      </p:sp>
      <p:sp>
        <p:nvSpPr>
          <p:cNvPr id="10" name="9 Flecha curvada hacia abajo"/>
          <p:cNvSpPr/>
          <p:nvPr/>
        </p:nvSpPr>
        <p:spPr>
          <a:xfrm rot="18013038">
            <a:off x="985619" y="3628755"/>
            <a:ext cx="1216152" cy="731520"/>
          </a:xfrm>
          <a:prstGeom prst="curvedDownArrow">
            <a:avLst>
              <a:gd name="adj1" fmla="val 25000"/>
              <a:gd name="adj2" fmla="val 50000"/>
              <a:gd name="adj3" fmla="val 5064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52419" r="65532" b="36391"/>
          <a:stretch>
            <a:fillRect/>
          </a:stretch>
        </p:blipFill>
        <p:spPr bwMode="auto">
          <a:xfrm rot="16200000">
            <a:off x="2085557" y="3323155"/>
            <a:ext cx="20205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ca-ES" dirty="0"/>
              <a:t>Què farem concretament?</a:t>
            </a:r>
            <a:br>
              <a:rPr lang="ca-ES" dirty="0"/>
            </a:br>
            <a:r>
              <a:rPr lang="ca-ES" dirty="0"/>
              <a:t>Les passes....avui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3975" y="1628800"/>
            <a:ext cx="805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ca-ES" sz="2800" dirty="0">
                <a:sym typeface="Wingdings 2"/>
              </a:rPr>
              <a:t> </a:t>
            </a:r>
            <a:r>
              <a:rPr lang="ca-ES" sz="2000" dirty="0">
                <a:sym typeface="Wingdings 2"/>
              </a:rPr>
              <a:t>En </a:t>
            </a:r>
            <a:r>
              <a:rPr lang="ca-ES" sz="2000" b="1" dirty="0">
                <a:sym typeface="Wingdings 2"/>
              </a:rPr>
              <a:t>plenari</a:t>
            </a:r>
            <a:r>
              <a:rPr lang="ca-ES" sz="2000" dirty="0">
                <a:sym typeface="Wingdings 2"/>
              </a:rPr>
              <a:t> llistarem  </a:t>
            </a:r>
            <a:r>
              <a:rPr lang="ca-ES" sz="2000" b="1" dirty="0">
                <a:sym typeface="Wingdings 2"/>
              </a:rPr>
              <a:t>durant </a:t>
            </a:r>
            <a:r>
              <a:rPr lang="ca-ES" sz="2000" b="1" dirty="0" smtClean="0">
                <a:sym typeface="Wingdings 2"/>
              </a:rPr>
              <a:t>25’ </a:t>
            </a:r>
            <a:r>
              <a:rPr lang="ca-ES" sz="2000" dirty="0">
                <a:sym typeface="Wingdings 2"/>
              </a:rPr>
              <a:t>els suggeriments  fets en clau positiva i negativa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52419" r="69846" b="36391"/>
          <a:stretch>
            <a:fillRect/>
          </a:stretch>
        </p:blipFill>
        <p:spPr bwMode="auto">
          <a:xfrm rot="16200000">
            <a:off x="1739973" y="3746428"/>
            <a:ext cx="91152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9823" t="52419" r="65532" b="36391"/>
          <a:stretch>
            <a:fillRect/>
          </a:stretch>
        </p:blipFill>
        <p:spPr bwMode="auto">
          <a:xfrm rot="16200000">
            <a:off x="1770355" y="2419901"/>
            <a:ext cx="8507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11560" y="5157192"/>
            <a:ext cx="8054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>
                <a:sym typeface="Wingdings 2"/>
              </a:rPr>
              <a:t>I també identificarem si hi ha </a:t>
            </a:r>
            <a:r>
              <a:rPr lang="ca-ES" sz="2000" b="1" dirty="0">
                <a:sym typeface="Wingdings 2"/>
              </a:rPr>
              <a:t>visions de futur confrontades , </a:t>
            </a:r>
            <a:r>
              <a:rPr lang="ca-ES" sz="2000" dirty="0">
                <a:sym typeface="Wingdings 2"/>
              </a:rPr>
              <a:t>per a </a:t>
            </a:r>
            <a:r>
              <a:rPr lang="ca-ES" sz="2000" dirty="0" smtClean="0">
                <a:sym typeface="Wingdings 2"/>
              </a:rPr>
              <a:t>aprofundir-hi  </a:t>
            </a:r>
            <a:r>
              <a:rPr lang="ca-ES" sz="2000" dirty="0">
                <a:sym typeface="Wingdings 2"/>
              </a:rPr>
              <a:t>dins dels grups. </a:t>
            </a:r>
          </a:p>
        </p:txBody>
      </p:sp>
      <p:pic>
        <p:nvPicPr>
          <p:cNvPr id="34818" name="Picture 2" descr="Resultado de imagen de imágenes de dedos hacia arriba"/>
          <p:cNvPicPr>
            <a:picLocks noChangeAspect="1" noChangeArrowheads="1"/>
          </p:cNvPicPr>
          <p:nvPr/>
        </p:nvPicPr>
        <p:blipFill>
          <a:blip r:embed="rId3" cstate="print"/>
          <a:srcRect l="48571" t="47148"/>
          <a:stretch>
            <a:fillRect/>
          </a:stretch>
        </p:blipFill>
        <p:spPr bwMode="auto">
          <a:xfrm rot="10800000">
            <a:off x="3131840" y="3794720"/>
            <a:ext cx="1152128" cy="1184012"/>
          </a:xfrm>
          <a:prstGeom prst="rect">
            <a:avLst/>
          </a:prstGeom>
          <a:noFill/>
        </p:spPr>
      </p:pic>
      <p:pic>
        <p:nvPicPr>
          <p:cNvPr id="14" name="Picture 2" descr="Resultado de imagen de imágenes de dedos hacia arriba"/>
          <p:cNvPicPr>
            <a:picLocks noChangeAspect="1" noChangeArrowheads="1"/>
          </p:cNvPicPr>
          <p:nvPr/>
        </p:nvPicPr>
        <p:blipFill>
          <a:blip r:embed="rId3" cstate="print"/>
          <a:srcRect l="48571" b="51429"/>
          <a:stretch>
            <a:fillRect/>
          </a:stretch>
        </p:blipFill>
        <p:spPr bwMode="auto">
          <a:xfrm>
            <a:off x="3203848" y="2426568"/>
            <a:ext cx="1152128" cy="1088121"/>
          </a:xfrm>
          <a:prstGeom prst="rect">
            <a:avLst/>
          </a:prstGeom>
          <a:noFill/>
        </p:spPr>
      </p:pic>
      <p:pic>
        <p:nvPicPr>
          <p:cNvPr id="34820" name="Picture 4" descr="Resultado de imagen de imágenes de check l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8576"/>
            <a:ext cx="3305175" cy="2514600"/>
          </a:xfrm>
          <a:prstGeom prst="rect">
            <a:avLst/>
          </a:prstGeom>
          <a:noFill/>
        </p:spPr>
      </p:pic>
      <p:sp>
        <p:nvSpPr>
          <p:cNvPr id="17" name="16 Cerrar llave"/>
          <p:cNvSpPr/>
          <p:nvPr/>
        </p:nvSpPr>
        <p:spPr>
          <a:xfrm>
            <a:off x="4427984" y="2564904"/>
            <a:ext cx="648072" cy="2232248"/>
          </a:xfrm>
          <a:prstGeom prst="rightBrace">
            <a:avLst>
              <a:gd name="adj1" fmla="val 8333"/>
              <a:gd name="adj2" fmla="val 5074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4544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ca-ES" dirty="0"/>
              <a:t>Què farem concretament?</a:t>
            </a:r>
            <a:br>
              <a:rPr lang="ca-ES" dirty="0"/>
            </a:br>
            <a:r>
              <a:rPr lang="ca-ES" dirty="0"/>
              <a:t>Les passes....avui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3975" y="1817529"/>
            <a:ext cx="8054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ca-ES" sz="2800" b="1" dirty="0">
                <a:sym typeface="Wingdings 2"/>
              </a:rPr>
              <a:t></a:t>
            </a:r>
            <a:r>
              <a:rPr lang="ca-ES" sz="2000" b="1" dirty="0">
                <a:sym typeface="Wingdings 2"/>
              </a:rPr>
              <a:t>Per </a:t>
            </a:r>
            <a:r>
              <a:rPr lang="ca-ES" sz="2000" b="1" dirty="0" smtClean="0">
                <a:sym typeface="Wingdings 2"/>
              </a:rPr>
              <a:t>grups de 5 persones, </a:t>
            </a:r>
            <a:r>
              <a:rPr lang="ca-ES" sz="2000" b="1" dirty="0">
                <a:sym typeface="Wingdings 2"/>
              </a:rPr>
              <a:t>durant </a:t>
            </a:r>
            <a:r>
              <a:rPr lang="ca-ES" sz="2000" b="1" dirty="0" smtClean="0">
                <a:sym typeface="Wingdings 2"/>
              </a:rPr>
              <a:t>25 </a:t>
            </a:r>
            <a:r>
              <a:rPr lang="ca-ES" sz="2000" b="1" dirty="0">
                <a:sym typeface="Wingdings 2"/>
              </a:rPr>
              <a:t>minuts</a:t>
            </a:r>
            <a:r>
              <a:rPr lang="ca-ES" sz="2000" dirty="0">
                <a:sym typeface="Wingdings 2"/>
              </a:rPr>
              <a:t>, suggerireu </a:t>
            </a:r>
            <a:r>
              <a:rPr lang="ca-ES" sz="2000" b="1" dirty="0" smtClean="0">
                <a:sym typeface="Wingdings 2"/>
              </a:rPr>
              <a:t>5 </a:t>
            </a:r>
            <a:r>
              <a:rPr lang="ca-ES" sz="2000" b="1" dirty="0">
                <a:sym typeface="Wingdings 2"/>
              </a:rPr>
              <a:t>propostes </a:t>
            </a:r>
            <a:r>
              <a:rPr lang="ca-ES" sz="2000" dirty="0">
                <a:sym typeface="Wingdings 2"/>
              </a:rPr>
              <a:t>sobre </a:t>
            </a:r>
            <a:r>
              <a:rPr lang="ca-ES" sz="2000" b="1" dirty="0">
                <a:sym typeface="Wingdings 2"/>
              </a:rPr>
              <a:t>“QUÈ CAL FER”</a:t>
            </a:r>
            <a:r>
              <a:rPr lang="ca-ES" sz="2000" dirty="0">
                <a:sym typeface="Wingdings 2"/>
              </a:rPr>
              <a:t> per assolir l’escenari futur desitjable, seguint el següent model de fitxa.</a:t>
            </a:r>
          </a:p>
          <a:p>
            <a:pPr marL="269875" indent="-269875" algn="just">
              <a:buFont typeface="Wingdings 2"/>
              <a:buChar char="w"/>
            </a:pPr>
            <a:endParaRPr lang="ca-ES" sz="2000" dirty="0">
              <a:sym typeface="Wingdings 2"/>
            </a:endParaRPr>
          </a:p>
        </p:txBody>
      </p:sp>
      <p:pic>
        <p:nvPicPr>
          <p:cNvPr id="10" name="Picture 2" descr="Resultado de imagen de imagenes coresponsabil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371786" cy="259228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576" y="3068960"/>
            <a:ext cx="39604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 2"/>
              <a:buChar char="w"/>
            </a:pPr>
            <a:endParaRPr lang="ca-ES" sz="800" dirty="0">
              <a:sym typeface="Wingdings 2"/>
            </a:endParaRPr>
          </a:p>
          <a:p>
            <a:pPr marL="269875" indent="-269875" algn="just"/>
            <a:r>
              <a:rPr lang="ca-ES" sz="2000" dirty="0">
                <a:sym typeface="Wingdings 2"/>
              </a:rPr>
              <a:t>	</a:t>
            </a:r>
            <a:r>
              <a:rPr lang="ca-ES" b="1" i="1" dirty="0">
                <a:sym typeface="Wingdings 2"/>
              </a:rPr>
              <a:t>Per formular el QUÈ </a:t>
            </a:r>
            <a:r>
              <a:rPr lang="ca-ES" i="1" dirty="0">
                <a:sym typeface="Wingdings 2"/>
              </a:rPr>
              <a:t>(equivalent a proposar un seguit d’objectius pel programa en relació al flux del residus de matèria orgànica) </a:t>
            </a:r>
            <a:r>
              <a:rPr lang="ca-ES" b="1" i="1" dirty="0">
                <a:sym typeface="Wingdings 2"/>
              </a:rPr>
              <a:t>us haureu d’inspirar en els escenaris positius</a:t>
            </a:r>
            <a:r>
              <a:rPr lang="ca-ES" i="1" dirty="0">
                <a:sym typeface="Wingdings 2"/>
              </a:rPr>
              <a:t>  (a assolir)  </a:t>
            </a:r>
            <a:r>
              <a:rPr lang="ca-ES" b="1" i="1" dirty="0">
                <a:sym typeface="Wingdings 2"/>
              </a:rPr>
              <a:t>i negatius </a:t>
            </a:r>
            <a:r>
              <a:rPr lang="ca-ES" i="1" dirty="0">
                <a:sym typeface="Wingdings 2"/>
              </a:rPr>
              <a:t>(a evitar) </a:t>
            </a:r>
            <a:r>
              <a:rPr lang="ca-ES" b="1" i="1" dirty="0">
                <a:sym typeface="Wingdings 2"/>
              </a:rPr>
              <a:t>anteriors.</a:t>
            </a:r>
          </a:p>
          <a:p>
            <a:pPr marL="269875" indent="-269875" algn="just">
              <a:buFont typeface="Wingdings 2"/>
              <a:buChar char="w"/>
            </a:pPr>
            <a:endParaRPr lang="ca-ES" sz="2000" dirty="0">
              <a:sym typeface="Wingdings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7E9532"/>
      </a:dk2>
      <a:lt2>
        <a:srgbClr val="B0DFA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FFFFFF"/>
      </a:accent5>
      <a:accent6>
        <a:srgbClr val="A5C249"/>
      </a:accent6>
      <a:hlink>
        <a:srgbClr val="0000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8223</TotalTime>
  <Words>478</Words>
  <Application>Microsoft Office PowerPoint</Application>
  <PresentationFormat>Presentación en pantalla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Tallers ISACC –TorDelta  Implicant a la societat en l’adaptació al Canvi Climàtic al Delta de la Tordera</vt:lpstr>
      <vt:lpstr> Objectius dels dos Tallers </vt:lpstr>
      <vt:lpstr> Cóm organitzarem avui el  nostre temps? </vt:lpstr>
      <vt:lpstr> 1ª Part – Sobre la diagnosi....  </vt:lpstr>
      <vt:lpstr>2ª Part – Visió de futur</vt:lpstr>
      <vt:lpstr>2ª Part – Visió de futur</vt:lpstr>
      <vt:lpstr> Què farem concretament? Les passes....avui</vt:lpstr>
      <vt:lpstr> Què farem concretament? Les passes....avui</vt:lpstr>
      <vt:lpstr> Què farem concretament? Les passes....avui</vt:lpstr>
      <vt:lpstr> Què farem concretament? Les passes....avui</vt:lpstr>
      <vt:lpstr> Què farem concretament? Les passes....avui</vt:lpstr>
      <vt:lpstr> Què passa si vull aportar més coses  </vt:lpstr>
      <vt:lpstr> Per a un òptim funcionament de la sessió.... </vt:lpstr>
      <vt:lpstr>Gràcies per la vostra atenció!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</dc:creator>
  <cp:lastModifiedBy>xavi</cp:lastModifiedBy>
  <cp:revision>442</cp:revision>
  <cp:lastPrinted>2016-09-19T12:38:13Z</cp:lastPrinted>
  <dcterms:created xsi:type="dcterms:W3CDTF">2011-06-22T08:14:37Z</dcterms:created>
  <dcterms:modified xsi:type="dcterms:W3CDTF">2018-05-06T05:59:50Z</dcterms:modified>
</cp:coreProperties>
</file>